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6" r:id="rId5"/>
    <p:sldId id="277" r:id="rId6"/>
    <p:sldId id="280" r:id="rId7"/>
    <p:sldId id="279" r:id="rId8"/>
    <p:sldId id="281" r:id="rId9"/>
    <p:sldId id="289" r:id="rId10"/>
    <p:sldId id="283" r:id="rId11"/>
    <p:sldId id="284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85" r:id="rId20"/>
    <p:sldId id="287" r:id="rId21"/>
    <p:sldId id="286" r:id="rId22"/>
    <p:sldId id="288" r:id="rId23"/>
    <p:sldId id="290" r:id="rId24"/>
    <p:sldId id="299" r:id="rId25"/>
    <p:sldId id="29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9BE"/>
    <a:srgbClr val="43DEAB"/>
    <a:srgbClr val="ED7D31"/>
    <a:srgbClr val="BBE8DC"/>
    <a:srgbClr val="6FB142"/>
    <a:srgbClr val="82BF70"/>
    <a:srgbClr val="00B0F0"/>
    <a:srgbClr val="0284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264" y="176"/>
      </p:cViewPr>
      <p:guideLst>
        <p:guide orient="horz" pos="12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5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7D72B5-5B9C-C643-A1D8-28697577D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53142F-C00A-FD42-A6BC-2B607E123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921F-AE4F-894B-A4C3-13B08D3787CB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20A7E6-ED22-0447-A87E-FA90A85168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F06185-43D5-5F40-9A95-22FBB2DB6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0950-1C19-3A43-B9C9-1954E6A602C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634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8565-3092-E84F-92A5-DE38C0AB4F5E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87348-A092-3C45-BB1D-4233D0F34B9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662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822" b="2866"/>
          <a:stretch/>
        </p:blipFill>
        <p:spPr>
          <a:xfrm>
            <a:off x="-125505" y="-73725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6B7A-185B-5049-857C-4F935C9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13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Reference slide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2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noProof="0"/>
              <a:t>Colors to create more graphics options</a:t>
            </a:r>
            <a:endParaRPr lang="en-US" sz="1200" b="0" noProof="0"/>
          </a:p>
        </p:txBody>
      </p:sp>
      <p:cxnSp>
        <p:nvCxnSpPr>
          <p:cNvPr id="11" name="Conector Reto 22">
            <a:extLst>
              <a:ext uri="{FF2B5EF4-FFF2-40B4-BE49-F238E27FC236}">
                <a16:creationId xmlns:a16="http://schemas.microsoft.com/office/drawing/2014/main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27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82A1D17-9147-2940-A550-9FB33E7EB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12" t="2843" r="1668" b="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786387-691B-8C4D-96D7-7B09D2148FB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2DD614-C869-3D4E-984C-45581F144A4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738A3C-1E39-9E43-83CF-04BE76CBAF0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EF870-9704-EA45-8E47-96BEA651D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693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43266C1-3486-004D-B180-A2E801268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1" r="1621"/>
          <a:stretch/>
        </p:blipFill>
        <p:spPr>
          <a:xfrm>
            <a:off x="-151857" y="-86496"/>
            <a:ext cx="12343857" cy="7030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E030-BB15-0A4D-9035-A9755E31874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42F37-BF0E-EB40-BF70-D76C5DCD7EE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9ACC3-3FA5-8E47-A7AB-1041D396920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0C0D2-DAFF-6744-BD96-E999880C5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30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17970C-932E-6E47-A49D-C7A9AA2E5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2" t="873" r="1162" b="125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8CE7-807E-2F46-A704-F32B00C4022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CED0-F408-A149-8FD9-CE5F295F809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14FC-C247-2B49-AD9E-6735C604EDE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5DCC3-EAD4-F447-A583-129518F64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60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4623F5D-8B0B-F745-BF98-0FB50D926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7" t="2302" r="1272" b="9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F57DB-5ED3-954D-A63D-2688AF2841E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43B0E-D3AC-8446-876C-69F1665EF9D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53B-F0EE-D24E-B671-F01EF53F4E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79A52-0B9A-774B-AC4C-3A1E366E1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8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3C44DE7-C6D8-EA44-ACA1-ADB736E86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0" t="1042" r="1859" b="19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FFF8E-46BC-C342-9C3F-975EFDFFBBD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1B4F6-5289-D94B-A912-28937D0A3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646C-31E6-2144-AB8C-2582E3B65A2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DAC5FC-AD6A-9E4E-BDF6-43F5C8E42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63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C62771C-57D1-C647-BC6D-8AF0546F0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1" t="1185" r="1857" b="19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9C3DE61-EC7C-3E45-910A-640FBD3D4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0F9D4-0BB5-A04B-A3F2-1FCBF161B38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F8AC-3A64-534F-AC26-C546CB994E4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008A-9E1B-574B-A969-53589E46328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CA16C-6ED3-4C4E-9C02-118F2C7E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53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4B0D92-2B93-9F4F-BAE4-4362EB00B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68740"/>
          <a:stretch/>
        </p:blipFill>
        <p:spPr>
          <a:xfrm>
            <a:off x="5858334" y="1335708"/>
            <a:ext cx="6333667" cy="4077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7D40-FD89-6043-991C-F6E35C05A55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6FD0-3900-BE43-86AE-FBBAE98560B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56B5-7579-EB46-92FF-381BD0E312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0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AF8CBE-5EAB-3944-9CA1-3C960D215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44" r="1824" b="1869"/>
          <a:stretch/>
        </p:blipFill>
        <p:spPr>
          <a:xfrm>
            <a:off x="-125506" y="-70597"/>
            <a:ext cx="12317506" cy="6928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C49B-CC59-904C-B354-50CF98B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B404-9258-C049-9AEC-70134E6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AA810-72D6-DD46-81F3-5D320AECA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9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A9CE54-6F4A-1D4A-995A-3D32CE09C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646"/>
          <a:stretch/>
        </p:blipFill>
        <p:spPr>
          <a:xfrm>
            <a:off x="2723502" y="0"/>
            <a:ext cx="9147589" cy="681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3B836-A4BD-1D41-89DC-8A1998E931A2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F96D4-9F1C-5247-A237-2BC83D1DA8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A42AD-4BE3-B04D-AC4B-55F41C7646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003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D2DA59F-E0D7-0142-8B82-A089D5210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634" t="52704"/>
          <a:stretch/>
        </p:blipFill>
        <p:spPr>
          <a:xfrm flipH="1">
            <a:off x="5751096" y="0"/>
            <a:ext cx="6440903" cy="7583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8158-1FC8-D048-B55A-F36BF4444CD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52EC-35DF-4444-93C7-340AC62C9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E696-26CB-6A4E-9287-0F15C6BD75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6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CE8936-BB60-D543-9138-DF812F17E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0" t="1322" r="2101" b="21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300499C-03B7-1D46-B3AA-96F0309813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34F94FD-1565-674A-84D2-4FE6C10276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5686-DCFA-C449-9536-D8B75375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0E577-937F-7446-9D6F-6FA60421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8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08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28F4CBA-3E27-D14C-A281-53EDC94DF0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89C010CF-0BE2-1F4D-AAF7-B729F97924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F0571-F5CC-F043-8C41-5DA2DD30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D64D0-052B-D548-919F-9BD564C3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36BD87-985A-C040-B09D-E4B87AEF8B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154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C9E675A-7D37-1C4A-B250-999C2CF64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F733B7-028F-C84F-87F8-98813E5D93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02B72-F8E1-1047-8168-A59CDBD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421F-2D8F-AE45-9C1D-578B4CB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0482AD-3896-824A-A209-E4781FF25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87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092D377-0F69-9B4A-82BC-C424ACFAA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07073D1-5F2B-FD43-AE86-985E4370B3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9107D-CF28-044B-BD4F-CECD2FBA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A0E70-2BE5-ED4A-BEBC-5036304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A03C6E-B7F8-2C44-B7BA-D2982318A3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963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7CE4605-3631-2F47-A221-A90590FF72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A29F575-A5EE-AA40-82E6-330A1A72E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29079-FFDE-D446-B06B-4A6A37E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5754D-5CD3-7E4A-9438-72DBBD0D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1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4B2F51-3C1F-D645-A842-422F81613F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155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07851A-0251-644D-9130-A5CAAFE687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628657D-BF41-6340-9575-7242E7720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71D22-0D8A-124B-B2E2-F0661B8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589F0-2F58-4A4E-B1B4-60A9AC9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F445FC-2BD2-3644-AD5D-23FE9B8DF0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0666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6679A9-56CE-FD4B-B741-BB8B32820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3B0ABA3-51C4-D047-A7BE-C3924B65D5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2727C5F-6056-C941-8DBA-FA9DDD8DE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CC5FB18-3416-0844-8D7A-A7C4A8883F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7A0BB-5841-1B4F-8269-86709A2476D5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F6EB-058D-3E46-93FB-52926745FDC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80E5F-1AB4-ED47-BFE3-BC68057824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A6EFC1-2E4C-6741-82BE-29C2AEE25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82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51"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>
                <a:solidFill>
                  <a:schemeClr val="tx1"/>
                </a:solidFill>
                <a:latin typeface="Century Gothic" panose="020B0502020202020204" pitchFamily="34" charset="0"/>
              </a:rPr>
              <a:t>Confidentiality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This document is confidential and property of everis. Its use, reproduction or distribution without prior written permission from everis is strictly prohibited.</a:t>
            </a:r>
          </a:p>
          <a:p>
            <a:pPr>
              <a:lnSpc>
                <a:spcPts val="2220"/>
              </a:lnSpc>
            </a:pPr>
            <a:endParaRPr lang="en-US" sz="1600" noProof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5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C93375-4976-3245-959D-681721C0B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63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C4CB73-6092-FA4C-B2EF-3C4B7B9F0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4D10AF-A053-CC4E-86A3-F9329C09C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8D77A06-6792-A645-A140-76E86BC1E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92723432-D7A4-954F-BE9E-A3F99604672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8313-C5B7-7249-892D-2FA450403EE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44C00-CE8C-F24C-BA3D-AB7C8B75F88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8849-0FDA-5A49-B347-54ED686799A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CEBF16-3A09-6946-9694-DA10AAEBE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74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6C0294-7346-9644-AD75-4CD35574A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078E47-4F01-524C-A626-EB8EB2544A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83EF17B-C906-EF4C-9D55-8F5B2BAC55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120817E7-6A73-9E4F-B520-9C4FBB7A7E4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AB97E-2E24-824F-BEC7-B1095D335A7F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D9AF6-B964-D043-869A-CF0AD6D35BD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041-2BCA-3449-BC84-BCDD00436C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F207C3-1866-674B-81D6-D6FA6342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77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FA4468-B88A-F54D-AD8B-23A2235F4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6E15D6B-D6AE-FB47-871D-7733AB711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333EADD-8339-FB4E-A06D-64B4A3143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D5455AC8-4A9C-154F-A4BD-D54B85EBEEE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ECF21-5316-3045-813F-B0930E07D3D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AA5D8-8F37-EE4D-901E-730AE0A64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22F70-159C-6C40-B00C-DB4CC582669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0DAA6D-03EB-8A46-BAE2-E2CAE9F6A9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943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36CB64-96ED-8042-8C78-EB1512AFD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555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991A57A-9C7A-CF4D-9BC0-FBEC365268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22A7473-9341-B046-A3AF-1E2DD8E3D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635BDA5-FD36-364A-92AA-B67B628A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A7C7D-009E-C049-BA7F-8510F20E8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513F39-D2C4-054F-A9D1-9955377896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029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7334AB-1CA5-9B47-AFAA-513FB389C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A98CCE0-CAD8-994C-BE15-6C282AB01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D0E8B97-B09E-844A-A2F7-378BCEAD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E6420-4D35-834B-A5A5-D389D689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585E22-4F56-9745-8C15-AAD5B453D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02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70884A1-39B5-E84B-8A75-5E8D0CDA0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16065C-37AD-D141-89C3-C9484EC260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D458531-9EF1-3141-B3B8-76DA5E0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DC68-B3DB-824A-A867-BBFF4A1E7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CB8867-8618-E24A-8D7F-EF46ABA977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494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73E71DC-DA51-AD43-8A8F-08C217EB1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F21577D-9C99-3B4C-8753-45AA3E25A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69DE025-44CD-754F-9873-AFC005C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A8CC8-CEE5-FF40-A99E-3534058AB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F08886-6A01-3644-9330-59D95F93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785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3B6365E-399B-6C4D-BDE2-25984EDDDB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81C6A6D-868A-DC47-ACC5-67C6F83B8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2D4FB23-6F59-E748-932D-EBE9860C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DCFA8-169E-564D-AFDC-2508FE997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D7F0BA-B4DA-0F4A-917F-44DEA9F7B5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05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53E52C9-AE98-584C-BD66-FB48B67F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538" t="15429"/>
          <a:stretch/>
        </p:blipFill>
        <p:spPr>
          <a:xfrm flipH="1">
            <a:off x="9297156" y="-15498"/>
            <a:ext cx="2894844" cy="65544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1430252"/>
            <a:ext cx="8860001" cy="37948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28)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4298730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Objectives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18B1-3F3C-D74F-86E6-FC62243E7F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3C32-5B54-0541-BBAC-381053E3D8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F2FB-C1B5-0041-A5B0-7449DBEB9B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02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3F19F3E-8D48-0044-8862-94AE3056C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042F906A-C848-5F40-9204-58C3270FF7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F4F3C1CE-C47B-C24F-A462-9F41CFA8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F4036-B035-8740-97A8-579336A9E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2C9CCD-D864-1C4A-B9AB-B430448F9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7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09CF6-DEEE-384D-B8FC-453AC71C8B5D}"/>
              </a:ext>
            </a:extLst>
          </p:cNvPr>
          <p:cNvGrpSpPr/>
          <p:nvPr userDrawn="1"/>
        </p:nvGrpSpPr>
        <p:grpSpPr>
          <a:xfrm>
            <a:off x="1630568" y="1562223"/>
            <a:ext cx="3685260" cy="710848"/>
            <a:chOff x="1644010" y="2960866"/>
            <a:chExt cx="3685260" cy="7108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F7EA5E-BF82-514F-9B18-4AE5AE57F34C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01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67866D-1189-6A4A-B76D-DEFBB0E6B31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2985113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Una mirada al pasado</a:t>
              </a:r>
            </a:p>
            <a:p>
              <a:r>
                <a:rPr lang="es-ES_tradnl" sz="1400" noProof="0" dirty="0"/>
                <a:t>Bare Metal / VM / Containers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D40D07-9E21-6D45-BDAA-182F3B2A91DE}"/>
              </a:ext>
            </a:extLst>
          </p:cNvPr>
          <p:cNvGrpSpPr/>
          <p:nvPr userDrawn="1"/>
        </p:nvGrpSpPr>
        <p:grpSpPr>
          <a:xfrm>
            <a:off x="1630568" y="2491527"/>
            <a:ext cx="2446138" cy="710848"/>
            <a:chOff x="1644010" y="2960866"/>
            <a:chExt cx="2446138" cy="7108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9D993A-03BD-7441-B51F-94BE517EE0C1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02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FDBC17-46F7-9B43-B9BC-F9059653746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174599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Containers</a:t>
              </a:r>
            </a:p>
            <a:p>
              <a:r>
                <a:rPr lang="es-ES_tradnl" sz="1400" noProof="0" dirty="0"/>
                <a:t>Resumen histórico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2B05F-53C7-7A45-BD3E-4620BB2D0FF2}"/>
              </a:ext>
            </a:extLst>
          </p:cNvPr>
          <p:cNvGrpSpPr/>
          <p:nvPr userDrawn="1"/>
        </p:nvGrpSpPr>
        <p:grpSpPr>
          <a:xfrm>
            <a:off x="1630568" y="3356313"/>
            <a:ext cx="4659885" cy="710848"/>
            <a:chOff x="1644010" y="2960866"/>
            <a:chExt cx="4659885" cy="7108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98841B-076A-044B-9248-A37E99C6400D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03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16F57F-B275-094C-BED5-B130C3B714DE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959738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Orquestación de contendores</a:t>
              </a:r>
            </a:p>
            <a:p>
              <a:r>
                <a:rPr lang="es-ES_tradnl" sz="1400" noProof="0" dirty="0"/>
                <a:t>Una necesidad !!!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C4F5E4-B72F-1C44-AC38-401DC44F46F8}"/>
              </a:ext>
            </a:extLst>
          </p:cNvPr>
          <p:cNvGrpSpPr/>
          <p:nvPr userDrawn="1"/>
        </p:nvGrpSpPr>
        <p:grpSpPr>
          <a:xfrm>
            <a:off x="1630568" y="4347171"/>
            <a:ext cx="4772096" cy="772404"/>
            <a:chOff x="1644010" y="2960866"/>
            <a:chExt cx="4772096" cy="7724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BAC318-17DF-C140-9971-DF147DB6F2D9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04</a:t>
              </a:r>
              <a:endParaRPr lang="en-US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EC31EC-2A88-D048-808C-F4BA6FA1C4B6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4071949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Kubernetes</a:t>
              </a:r>
            </a:p>
            <a:p>
              <a:r>
                <a:rPr lang="es-ES_tradnl" sz="1400" noProof="0" dirty="0"/>
                <a:t>La revolución del mundo de los contendores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527E7D-9867-0F4E-ACAF-13FEB0A6A4F4}"/>
              </a:ext>
            </a:extLst>
          </p:cNvPr>
          <p:cNvGrpSpPr/>
          <p:nvPr userDrawn="1"/>
        </p:nvGrpSpPr>
        <p:grpSpPr>
          <a:xfrm>
            <a:off x="6659768" y="1562223"/>
            <a:ext cx="4565308" cy="710848"/>
            <a:chOff x="1644010" y="2960866"/>
            <a:chExt cx="4565308" cy="71084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0598B3-E5DB-2549-8FD3-C9FE333BBB16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05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1CDD9-2F8D-BE46-A423-D1E8372D8CB8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86516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Componentes de Kubernetes</a:t>
              </a:r>
            </a:p>
            <a:p>
              <a:r>
                <a:rPr lang="es-ES_tradnl" sz="1400" noProof="0" dirty="0"/>
                <a:t>Uno viaje al mundo interior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033A5D-482B-A74B-AD44-187760E0D16C}"/>
              </a:ext>
            </a:extLst>
          </p:cNvPr>
          <p:cNvGrpSpPr/>
          <p:nvPr userDrawn="1"/>
        </p:nvGrpSpPr>
        <p:grpSpPr>
          <a:xfrm>
            <a:off x="6659768" y="2491527"/>
            <a:ext cx="3901664" cy="772404"/>
            <a:chOff x="1644010" y="2960866"/>
            <a:chExt cx="3901664" cy="77240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02EB4E-8757-D446-B6B8-2EA1238474CA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00</a:t>
              </a:r>
              <a:endParaRPr 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EF118E-69FF-F34F-8246-D220D5B9260B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87A46A-9A51-FE43-8A2A-D3442902A21B}"/>
              </a:ext>
            </a:extLst>
          </p:cNvPr>
          <p:cNvGrpSpPr/>
          <p:nvPr userDrawn="1"/>
        </p:nvGrpSpPr>
        <p:grpSpPr>
          <a:xfrm>
            <a:off x="6659768" y="3356313"/>
            <a:ext cx="3901664" cy="772404"/>
            <a:chOff x="1644010" y="2960866"/>
            <a:chExt cx="3901664" cy="772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5081C-18E3-1746-9FFB-5B5D4520E004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>
                  <a:solidFill>
                    <a:srgbClr val="43DEAB"/>
                  </a:solidFill>
                </a:rPr>
                <a:t>00</a:t>
              </a:r>
              <a:endParaRPr 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D073E1-BB91-684F-B7ED-C1C0A78E6C54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449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275" userDrawn="1">
          <p15:clr>
            <a:srgbClr val="C35EA4"/>
          </p15:clr>
        </p15:guide>
        <p15:guide id="3" pos="461" userDrawn="1">
          <p15:clr>
            <a:srgbClr val="FBAE40"/>
          </p15:clr>
        </p15:guide>
        <p15:guide id="4" orient="horz" pos="2228" userDrawn="1">
          <p15:clr>
            <a:srgbClr val="FBAE40"/>
          </p15:clr>
        </p15:guide>
        <p15:guide id="5" orient="horz" pos="2001" userDrawn="1">
          <p15:clr>
            <a:srgbClr val="FBAE40"/>
          </p15:clr>
        </p15:guide>
        <p15:guide id="6" orient="horz" pos="1207" userDrawn="1">
          <p15:clr>
            <a:srgbClr val="FBAE40"/>
          </p15:clr>
        </p15:guide>
        <p15:guide id="7" orient="horz" pos="2682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8" t="3435" r="2651" b="3387"/>
          <a:stretch/>
        </p:blipFill>
        <p:spPr>
          <a:xfrm>
            <a:off x="-123568" y="-53590"/>
            <a:ext cx="12418541" cy="6921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CE2354-14B4-1048-84D7-3468143FA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736" y="1727044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737" y="3896824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6244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83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C5412F41-A2FD-2E4C-B207-9FEE78669726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31ECE4-BAE9-E342-A8BF-9E3756033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732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s-ES"/>
              <a:t>everis © 2020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61" r:id="rId5"/>
    <p:sldLayoutId id="2147483651" r:id="rId6"/>
    <p:sldLayoutId id="2147483666" r:id="rId7"/>
    <p:sldLayoutId id="2147483690" r:id="rId8"/>
    <p:sldLayoutId id="2147483691" r:id="rId9"/>
    <p:sldLayoutId id="2147483692" r:id="rId10"/>
    <p:sldLayoutId id="2147483694" r:id="rId11"/>
    <p:sldLayoutId id="2147483693" r:id="rId12"/>
    <p:sldLayoutId id="2147483662" r:id="rId13"/>
    <p:sldLayoutId id="2147483672" r:id="rId14"/>
    <p:sldLayoutId id="2147483673" r:id="rId15"/>
    <p:sldLayoutId id="2147483664" r:id="rId16"/>
    <p:sldLayoutId id="2147483674" r:id="rId17"/>
    <p:sldLayoutId id="2147483663" r:id="rId18"/>
    <p:sldLayoutId id="2147483675" r:id="rId19"/>
    <p:sldLayoutId id="2147483671" r:id="rId20"/>
    <p:sldLayoutId id="2147483676" r:id="rId21"/>
    <p:sldLayoutId id="2147483655" r:id="rId22"/>
    <p:sldLayoutId id="2147483684" r:id="rId23"/>
    <p:sldLayoutId id="2147483688" r:id="rId24"/>
    <p:sldLayoutId id="2147483689" r:id="rId25"/>
    <p:sldLayoutId id="2147483677" r:id="rId26"/>
    <p:sldLayoutId id="2147483679" r:id="rId27"/>
    <p:sldLayoutId id="2147483683" r:id="rId28"/>
    <p:sldLayoutId id="2147483686" r:id="rId29"/>
    <p:sldLayoutId id="2147483681" r:id="rId30"/>
    <p:sldLayoutId id="2147483682" r:id="rId31"/>
    <p:sldLayoutId id="2147483680" r:id="rId32"/>
    <p:sldLayoutId id="2147483685" r:id="rId33"/>
    <p:sldLayoutId id="2147483687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8798-F702-914B-8802-88A347CD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99" y="980375"/>
            <a:ext cx="6753440" cy="2240940"/>
          </a:xfrm>
        </p:spPr>
        <p:txBody>
          <a:bodyPr/>
          <a:lstStyle/>
          <a:p>
            <a:r>
              <a:rPr lang="en-US" dirty="0"/>
              <a:t>GC – Hybrid Cloud &amp; Multi-Cloud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D7B5F-82E5-E148-8BEE-A7B0A3DE0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Kubernetes Beyond The Basic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42E5-B67D-CA49-A2B6-C33CB6EA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2A10-AE70-BC43-9715-CC3F74E2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</p:spTree>
    <p:extLst>
      <p:ext uri="{BB962C8B-B14F-4D97-AF65-F5344CB8AC3E}">
        <p14:creationId xmlns:p14="http://schemas.microsoft.com/office/powerpoint/2010/main" val="26040103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Tipos de </a:t>
            </a:r>
            <a:r>
              <a:rPr lang="es-ES_tradnl" dirty="0" err="1"/>
              <a:t>clusters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dirty="0"/>
              <a:t>Por aplicación 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Multi-Tenant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3466932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Alta disponibilidad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Una zona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</a:t>
            </a:r>
            <a:r>
              <a:rPr lang="es-ES_tradnl" sz="1400" dirty="0"/>
              <a:t> zona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</a:t>
            </a:r>
            <a:r>
              <a:rPr lang="es-ES_tradnl" sz="1400" dirty="0"/>
              <a:t> </a:t>
            </a:r>
            <a:r>
              <a:rPr lang="es-ES_tradnl" sz="1400" dirty="0" err="1"/>
              <a:t>Region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4226233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Nodes</a:t>
            </a:r>
            <a:r>
              <a:rPr lang="es-ES_tradnl" dirty="0"/>
              <a:t> Pool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Hablar de la estrategias de </a:t>
            </a:r>
            <a:r>
              <a:rPr lang="es-ES_tradnl" dirty="0" err="1"/>
              <a:t>cluster</a:t>
            </a:r>
            <a:r>
              <a:rPr lang="es-ES_tradnl" dirty="0"/>
              <a:t> grandes </a:t>
            </a:r>
            <a:r>
              <a:rPr lang="es-ES_tradnl" dirty="0" err="1"/>
              <a:t>multi</a:t>
            </a:r>
            <a:r>
              <a:rPr lang="es-ES_tradnl" dirty="0"/>
              <a:t> </a:t>
            </a:r>
            <a:r>
              <a:rPr lang="es-ES_tradnl" dirty="0" err="1"/>
              <a:t>nodes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5468746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AutoScaler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HPA</a:t>
            </a:r>
          </a:p>
          <a:p>
            <a:r>
              <a:rPr lang="es-ES_tradnl" sz="1400" dirty="0"/>
              <a:t>- </a:t>
            </a:r>
            <a:r>
              <a:rPr lang="es-ES_tradnl" sz="1400" dirty="0" err="1"/>
              <a:t>Cluster</a:t>
            </a:r>
            <a:r>
              <a:rPr lang="es-ES_tradnl" sz="1400" dirty="0"/>
              <a:t> </a:t>
            </a:r>
            <a:r>
              <a:rPr lang="es-ES_tradnl" sz="1400" dirty="0" err="1"/>
              <a:t>AutoScaler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419527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Nodes</a:t>
            </a:r>
            <a:r>
              <a:rPr lang="es-ES_tradnl" dirty="0"/>
              <a:t> Target </a:t>
            </a:r>
            <a:r>
              <a:rPr lang="es-ES_tradnl" dirty="0" err="1"/>
              <a:t>workload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/>
              <a:t>Node</a:t>
            </a:r>
            <a:r>
              <a:rPr lang="es-ES_tradnl" dirty="0"/>
              <a:t> </a:t>
            </a:r>
            <a:r>
              <a:rPr lang="es-ES_tradnl" dirty="0" err="1"/>
              <a:t>Select</a:t>
            </a:r>
            <a:endParaRPr lang="es-ES_tradnl" dirty="0"/>
          </a:p>
          <a:p>
            <a:r>
              <a:rPr lang="es-ES_tradnl" sz="1400" dirty="0" err="1"/>
              <a:t>Affinity</a:t>
            </a:r>
            <a:endParaRPr lang="es-ES_tradnl" sz="1400" dirty="0"/>
          </a:p>
          <a:p>
            <a:r>
              <a:rPr lang="es-ES_tradnl" sz="1400" dirty="0" err="1"/>
              <a:t>Taints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172227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Components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/>
              <a:t>Cluster</a:t>
            </a:r>
            <a:r>
              <a:rPr lang="es-ES_trad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Control </a:t>
            </a:r>
            <a:r>
              <a:rPr lang="es-ES_tradnl" dirty="0" err="1"/>
              <a:t>Plane</a:t>
            </a:r>
            <a:r>
              <a:rPr lang="es-ES_tradnl" dirty="0"/>
              <a:t> </a:t>
            </a:r>
            <a:r>
              <a:rPr lang="es-ES_tradnl" dirty="0" err="1"/>
              <a:t>Components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Nodes</a:t>
            </a:r>
            <a:r>
              <a:rPr lang="es-ES_tradnl" dirty="0"/>
              <a:t> </a:t>
            </a:r>
            <a:r>
              <a:rPr lang="es-ES_tradnl" dirty="0" err="1"/>
              <a:t>coponents</a:t>
            </a:r>
            <a:endParaRPr lang="es-ES_tradnl" dirty="0"/>
          </a:p>
          <a:p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5617810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Control </a:t>
            </a:r>
            <a:r>
              <a:rPr lang="es-ES_tradnl" dirty="0" err="1"/>
              <a:t>plane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El </a:t>
            </a:r>
            <a:r>
              <a:rPr lang="es-ES_tradnl" b="1" dirty="0"/>
              <a:t>control </a:t>
            </a:r>
            <a:r>
              <a:rPr lang="es-ES_tradnl" b="1" dirty="0" err="1"/>
              <a:t>plane</a:t>
            </a:r>
            <a:r>
              <a:rPr lang="es-ES_tradnl" b="1" dirty="0"/>
              <a:t> </a:t>
            </a:r>
            <a:r>
              <a:rPr lang="es-ES_tradnl" dirty="0"/>
              <a:t>es cerebro de nuestro clúster, controla todos los estados de los recursos, los ordena , agenda y selecciona el mejor sitio para nuestros </a:t>
            </a:r>
            <a:r>
              <a:rPr lang="es-ES_tradnl" dirty="0" err="1"/>
              <a:t>containers</a:t>
            </a:r>
            <a:r>
              <a:rPr lang="es-ES_tradnl" dirty="0"/>
              <a:t>. El control </a:t>
            </a:r>
            <a:r>
              <a:rPr lang="es-ES_tradnl" dirty="0" err="1"/>
              <a:t>plane</a:t>
            </a:r>
            <a:r>
              <a:rPr lang="es-ES_tradnl" dirty="0"/>
              <a:t> se compone 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etcd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-api-server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</a:t>
            </a:r>
            <a:r>
              <a:rPr lang="es-ES_tradnl" dirty="0" err="1"/>
              <a:t>controller</a:t>
            </a:r>
            <a:r>
              <a:rPr lang="es-ES_tradnl" dirty="0"/>
              <a:t>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kube-scheduler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core-dns</a:t>
            </a:r>
            <a:endParaRPr lang="es-ES_tradnl" dirty="0"/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F2AA5-F9E9-5A4B-919F-62BB3176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23" y="1151202"/>
            <a:ext cx="5520901" cy="2517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18B3E-9E61-CE40-AF31-88EABA60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3" y="3737248"/>
            <a:ext cx="5229568" cy="27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138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Etcd</a:t>
            </a:r>
            <a:endParaRPr lang="es-ES_tradnl" b="1" dirty="0"/>
          </a:p>
          <a:p>
            <a:pPr algn="just"/>
            <a:r>
              <a:rPr lang="es-ES_tradnl" b="1" dirty="0"/>
              <a:t>La fuente de la verdad </a:t>
            </a:r>
            <a:r>
              <a:rPr lang="es-ES_tradnl" dirty="0"/>
              <a:t>o el </a:t>
            </a:r>
            <a:r>
              <a:rPr lang="es-ES_tradnl" dirty="0" err="1"/>
              <a:t>almacen</a:t>
            </a:r>
            <a:r>
              <a:rPr lang="es-ES_tradnl" dirty="0"/>
              <a:t> </a:t>
            </a:r>
            <a:r>
              <a:rPr lang="es-ES_tradnl" dirty="0" err="1"/>
              <a:t>key</a:t>
            </a:r>
            <a:r>
              <a:rPr lang="es-ES_tradnl" dirty="0"/>
              <a:t> </a:t>
            </a:r>
            <a:r>
              <a:rPr lang="es-ES_tradnl" dirty="0" err="1"/>
              <a:t>value</a:t>
            </a:r>
            <a:r>
              <a:rPr lang="es-ES_tradnl" dirty="0"/>
              <a:t> donde reposan todos los datos alrededor del estado actual y estado deseado del los objetos del clúster. Esta es mejor conocida como </a:t>
            </a:r>
            <a:r>
              <a:rPr lang="es-ES_tradnl" b="1" dirty="0"/>
              <a:t>ETCD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r>
              <a:rPr lang="es-ES_tradnl" b="1" dirty="0"/>
              <a:t>Api Server</a:t>
            </a:r>
          </a:p>
          <a:p>
            <a:pPr algn="just"/>
            <a:r>
              <a:rPr lang="es-ES_tradnl" dirty="0"/>
              <a:t>El api server es responsable de validar la configuración y los campos para los objetos de Kubernetes incluyendo .los controladores.</a:t>
            </a:r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86008-DFC9-9447-AC8D-AF15FDDE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58" y="1833709"/>
            <a:ext cx="4608429" cy="16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41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Controller</a:t>
            </a:r>
            <a:r>
              <a:rPr lang="es-ES_tradnl" b="1" dirty="0"/>
              <a:t> Manager: </a:t>
            </a:r>
          </a:p>
          <a:p>
            <a:pPr algn="just"/>
            <a:r>
              <a:rPr lang="en-US" sz="1400" dirty="0" err="1"/>
              <a:t>Fue</a:t>
            </a:r>
            <a:r>
              <a:rPr lang="en-US" sz="1400" dirty="0"/>
              <a:t> </a:t>
            </a:r>
            <a:r>
              <a:rPr lang="en-US" sz="1400" dirty="0" err="1"/>
              <a:t>creado</a:t>
            </a:r>
            <a:r>
              <a:rPr lang="en-US" sz="1400" dirty="0"/>
              <a:t> </a:t>
            </a:r>
            <a:r>
              <a:rPr lang="en-US" sz="1400" dirty="0" err="1"/>
              <a:t>originalmente</a:t>
            </a:r>
            <a:r>
              <a:rPr lang="en-US" sz="1400" dirty="0"/>
              <a:t> para </a:t>
            </a:r>
            <a:r>
              <a:rPr lang="en-US" sz="1400" dirty="0" err="1"/>
              <a:t>permitir</a:t>
            </a:r>
            <a:r>
              <a:rPr lang="en-US" sz="1400" dirty="0"/>
              <a:t> que Kubernetes y el </a:t>
            </a:r>
            <a:r>
              <a:rPr lang="en-US" sz="1400" dirty="0" err="1"/>
              <a:t>código</a:t>
            </a:r>
            <a:r>
              <a:rPr lang="en-US" sz="1400" dirty="0"/>
              <a:t> </a:t>
            </a:r>
            <a:r>
              <a:rPr lang="en-US" sz="1400" dirty="0" err="1"/>
              <a:t>específico</a:t>
            </a:r>
            <a:r>
              <a:rPr lang="en-US" sz="1400" dirty="0"/>
              <a:t> de </a:t>
            </a:r>
            <a:r>
              <a:rPr lang="en-US" sz="1400" dirty="0" err="1"/>
              <a:t>proveedores</a:t>
            </a:r>
            <a:r>
              <a:rPr lang="en-US" sz="1400" dirty="0"/>
              <a:t> de </a:t>
            </a:r>
            <a:r>
              <a:rPr lang="en-US" sz="1400" dirty="0" err="1"/>
              <a:t>servicios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nube</a:t>
            </a:r>
            <a:r>
              <a:rPr lang="en-US" sz="1400" dirty="0"/>
              <a:t> </a:t>
            </a:r>
            <a:r>
              <a:rPr lang="en-US" sz="1400" dirty="0" err="1"/>
              <a:t>evolucionasen</a:t>
            </a:r>
            <a:r>
              <a:rPr lang="en-US" sz="1400" dirty="0"/>
              <a:t> de forma </a:t>
            </a:r>
            <a:r>
              <a:rPr lang="en-US" sz="1400" dirty="0" err="1"/>
              <a:t>independiente</a:t>
            </a:r>
            <a:r>
              <a:rPr lang="en-US" sz="1400" dirty="0"/>
              <a:t>. El Cloud Controller Manager se </a:t>
            </a:r>
            <a:r>
              <a:rPr lang="en-US" sz="1400" dirty="0" err="1"/>
              <a:t>ejecuta</a:t>
            </a:r>
            <a:r>
              <a:rPr lang="en-US" sz="1400" dirty="0"/>
              <a:t> a la par con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componentes</a:t>
            </a:r>
            <a:r>
              <a:rPr lang="en-US" sz="1400" dirty="0"/>
              <a:t> de los </a:t>
            </a:r>
            <a:r>
              <a:rPr lang="en-US" sz="1400" dirty="0" err="1"/>
              <a:t>nodos</a:t>
            </a:r>
            <a:r>
              <a:rPr lang="en-US" sz="1400" dirty="0"/>
              <a:t> maestros </a:t>
            </a:r>
            <a:r>
              <a:rPr lang="en-US" sz="1400" dirty="0" err="1"/>
              <a:t>como</a:t>
            </a:r>
            <a:r>
              <a:rPr lang="en-US" sz="1400" dirty="0"/>
              <a:t> el Kubernetes Controller Manager, el API Server y el schedulers. </a:t>
            </a:r>
            <a:r>
              <a:rPr lang="en-US" sz="1400" dirty="0" err="1"/>
              <a:t>También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ejecutarse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un extra,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cuyo</a:t>
            </a:r>
            <a:r>
              <a:rPr lang="en-US" sz="1400" dirty="0"/>
              <a:t> </a:t>
            </a:r>
            <a:r>
              <a:rPr lang="en-US" sz="1400" dirty="0" err="1"/>
              <a:t>caso</a:t>
            </a:r>
            <a:r>
              <a:rPr lang="en-US" sz="1400" dirty="0"/>
              <a:t> se </a:t>
            </a:r>
            <a:r>
              <a:rPr lang="en-US" sz="1400" dirty="0" err="1"/>
              <a:t>ejecuta</a:t>
            </a:r>
            <a:r>
              <a:rPr lang="en-US" sz="1400" dirty="0"/>
              <a:t> por </a:t>
            </a:r>
            <a:r>
              <a:rPr lang="en-US" sz="1400" dirty="0" err="1"/>
              <a:t>encima</a:t>
            </a:r>
            <a:r>
              <a:rPr lang="en-US" sz="1400" dirty="0"/>
              <a:t> de Kubernetes</a:t>
            </a:r>
            <a:endParaRPr lang="es-ES_tradnl" sz="1400" b="1" dirty="0"/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00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18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DC5A7-2B33-EA4F-9AD8-A1922808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B2E0E-853D-484F-A628-FCCCB4A2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5BE1-560E-8241-ABAD-805FEF6C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69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Pod</a:t>
            </a:r>
            <a:r>
              <a:rPr lang="es-ES_tradnl" dirty="0"/>
              <a:t> y el centro del universo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79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Pod</a:t>
            </a:r>
            <a:r>
              <a:rPr lang="es-ES_tradnl" dirty="0"/>
              <a:t> y el centro del universo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362A8-83C4-3D41-A224-BC31EFE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443" y="1728313"/>
            <a:ext cx="6496957" cy="51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0622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Controllers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Replication</a:t>
            </a:r>
            <a:r>
              <a:rPr lang="es-ES_tradnl" b="1" dirty="0"/>
              <a:t> </a:t>
            </a:r>
            <a:r>
              <a:rPr lang="es-ES_tradnl" b="1" dirty="0" err="1"/>
              <a:t>Controller</a:t>
            </a:r>
            <a:endParaRPr lang="es-ES_tradnl" b="1" dirty="0"/>
          </a:p>
          <a:p>
            <a:pPr algn="just"/>
            <a:r>
              <a:rPr lang="es-ES_tradnl" b="1" dirty="0" err="1"/>
              <a:t>Deployment</a:t>
            </a:r>
            <a:r>
              <a:rPr lang="es-ES_tradnl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/>
              <a:t>Replica Set</a:t>
            </a:r>
          </a:p>
          <a:p>
            <a:pPr algn="just"/>
            <a:r>
              <a:rPr lang="es-ES_tradnl" b="1" dirty="0" err="1"/>
              <a:t>Daemon</a:t>
            </a:r>
            <a:r>
              <a:rPr lang="es-ES_tradnl" b="1" dirty="0"/>
              <a:t> set</a:t>
            </a:r>
          </a:p>
          <a:p>
            <a:pPr algn="just"/>
            <a:r>
              <a:rPr lang="es-ES_tradnl" b="1" dirty="0" err="1"/>
              <a:t>Statefull</a:t>
            </a:r>
            <a:r>
              <a:rPr lang="es-ES_tradnl" b="1" dirty="0"/>
              <a:t> Set</a:t>
            </a:r>
          </a:p>
          <a:p>
            <a:pPr algn="just"/>
            <a:r>
              <a:rPr lang="es-ES_tradnl" b="1" dirty="0" err="1"/>
              <a:t>CronJob</a:t>
            </a:r>
            <a:r>
              <a:rPr lang="es-ES_tradnl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/>
              <a:t>Job</a:t>
            </a:r>
          </a:p>
          <a:p>
            <a:pPr algn="just"/>
            <a:r>
              <a:rPr lang="es-ES_tradnl" b="1" dirty="0" err="1"/>
              <a:t>Replication</a:t>
            </a:r>
            <a:r>
              <a:rPr lang="es-ES_tradnl" b="1" dirty="0"/>
              <a:t> </a:t>
            </a:r>
            <a:r>
              <a:rPr lang="es-ES_tradnl" b="1" dirty="0" err="1"/>
              <a:t>Controller</a:t>
            </a:r>
            <a:endParaRPr lang="es-ES_tradnl" b="1" dirty="0"/>
          </a:p>
          <a:p>
            <a:endParaRPr lang="es-ES_tradnl" dirty="0"/>
          </a:p>
          <a:p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41055264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ounded Rectangle 51">
            <a:extLst>
              <a:ext uri="{FF2B5EF4-FFF2-40B4-BE49-F238E27FC236}">
                <a16:creationId xmlns:a16="http://schemas.microsoft.com/office/drawing/2014/main" id="{3CF36252-2470-B64E-9249-2A4F00B8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09" y="3543865"/>
            <a:ext cx="10836049" cy="1905372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54A2F113-D250-E946-827A-381EA3165D8A}"/>
              </a:ext>
            </a:extLst>
          </p:cNvPr>
          <p:cNvGrpSpPr>
            <a:grpSpLocks/>
          </p:cNvGrpSpPr>
          <p:nvPr/>
        </p:nvGrpSpPr>
        <p:grpSpPr bwMode="auto">
          <a:xfrm>
            <a:off x="875507" y="1975756"/>
            <a:ext cx="10763660" cy="4375328"/>
            <a:chOff x="1751014" y="2840646"/>
            <a:chExt cx="21527940" cy="8750720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D290000-2D1E-E740-A6EE-5B0CECC64CD2}"/>
                </a:ext>
              </a:extLst>
            </p:cNvPr>
            <p:cNvSpPr/>
            <p:nvPr/>
          </p:nvSpPr>
          <p:spPr bwMode="auto">
            <a:xfrm>
              <a:off x="2470173" y="7676406"/>
              <a:ext cx="19442674" cy="389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3" name="Rounded Rectangle 51">
              <a:extLst>
                <a:ext uri="{FF2B5EF4-FFF2-40B4-BE49-F238E27FC236}">
                  <a16:creationId xmlns:a16="http://schemas.microsoft.com/office/drawing/2014/main" id="{6D1945DB-B4E7-064B-98FA-58A304E7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4" y="7676406"/>
              <a:ext cx="20881971" cy="38951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4" name="Rounded Rectangle 3">
              <a:extLst>
                <a:ext uri="{FF2B5EF4-FFF2-40B4-BE49-F238E27FC236}">
                  <a16:creationId xmlns:a16="http://schemas.microsoft.com/office/drawing/2014/main" id="{7E84EE1F-7448-1749-A16D-A5EC17D0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323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5" name="TextBox 46">
              <a:extLst>
                <a:ext uri="{FF2B5EF4-FFF2-40B4-BE49-F238E27FC236}">
                  <a16:creationId xmlns:a16="http://schemas.microsoft.com/office/drawing/2014/main" id="{85601482-8019-3741-9FE0-1022FC929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495" y="5804691"/>
              <a:ext cx="989658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1971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6" name="Rounded Rectangle 3">
              <a:extLst>
                <a:ext uri="{FF2B5EF4-FFF2-40B4-BE49-F238E27FC236}">
                  <a16:creationId xmlns:a16="http://schemas.microsoft.com/office/drawing/2014/main" id="{D217ABB6-2372-0249-B789-79DC6F23B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0247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7" name="TextBox 46">
              <a:extLst>
                <a:ext uri="{FF2B5EF4-FFF2-40B4-BE49-F238E27FC236}">
                  <a16:creationId xmlns:a16="http://schemas.microsoft.com/office/drawing/2014/main" id="{0659084B-4475-A64C-BDA4-DB24B817C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257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2000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8" name="Rounded Rectangle 3">
              <a:extLst>
                <a:ext uri="{FF2B5EF4-FFF2-40B4-BE49-F238E27FC236}">
                  <a16:creationId xmlns:a16="http://schemas.microsoft.com/office/drawing/2014/main" id="{B3A37A34-23CC-C542-BE16-4ACFB139D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2624" y="5872196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9" name="TextBox 46">
              <a:extLst>
                <a:ext uri="{FF2B5EF4-FFF2-40B4-BE49-F238E27FC236}">
                  <a16:creationId xmlns:a16="http://schemas.microsoft.com/office/drawing/2014/main" id="{B3E2917F-8C5F-3C47-96B8-A5F024EF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91432" y="5804691"/>
              <a:ext cx="107147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0" name="Rounded Rectangle 3">
              <a:extLst>
                <a:ext uri="{FF2B5EF4-FFF2-40B4-BE49-F238E27FC236}">
                  <a16:creationId xmlns:a16="http://schemas.microsoft.com/office/drawing/2014/main" id="{6581F6E4-EFCE-8A4E-BED8-15C5E7DC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6578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1" name="TextBox 46">
              <a:extLst>
                <a:ext uri="{FF2B5EF4-FFF2-40B4-BE49-F238E27FC236}">
                  <a16:creationId xmlns:a16="http://schemas.microsoft.com/office/drawing/2014/main" id="{AAFCF952-C4A3-0F44-856E-5E1609914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03512" y="5804691"/>
              <a:ext cx="1113160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2004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2" name="Rounded Rectangle 3">
              <a:extLst>
                <a:ext uri="{FF2B5EF4-FFF2-40B4-BE49-F238E27FC236}">
                  <a16:creationId xmlns:a16="http://schemas.microsoft.com/office/drawing/2014/main" id="{5A4CC08D-DD34-B849-8E9F-22CE0F7C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8944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3" name="TextBox 46">
              <a:extLst>
                <a:ext uri="{FF2B5EF4-FFF2-40B4-BE49-F238E27FC236}">
                  <a16:creationId xmlns:a16="http://schemas.microsoft.com/office/drawing/2014/main" id="{55898FB3-392F-2C42-814F-EB2C81541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0026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2005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" name="Rounded Rectangle 3">
              <a:extLst>
                <a:ext uri="{FF2B5EF4-FFF2-40B4-BE49-F238E27FC236}">
                  <a16:creationId xmlns:a16="http://schemas.microsoft.com/office/drawing/2014/main" id="{46536DF9-BCDC-1C4D-9C1A-144FA296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594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5" name="TextBox 46">
              <a:extLst>
                <a:ext uri="{FF2B5EF4-FFF2-40B4-BE49-F238E27FC236}">
                  <a16:creationId xmlns:a16="http://schemas.microsoft.com/office/drawing/2014/main" id="{AF54D1A0-35C6-0547-BBEA-FA14C8CF9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002" y="9414416"/>
              <a:ext cx="112918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2006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Rounded Rectangle 3">
              <a:extLst>
                <a:ext uri="{FF2B5EF4-FFF2-40B4-BE49-F238E27FC236}">
                  <a16:creationId xmlns:a16="http://schemas.microsoft.com/office/drawing/2014/main" id="{110C3C02-53E5-874F-9221-DB38978E4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516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7" name="TextBox 46">
              <a:extLst>
                <a:ext uri="{FF2B5EF4-FFF2-40B4-BE49-F238E27FC236}">
                  <a16:creationId xmlns:a16="http://schemas.microsoft.com/office/drawing/2014/main" id="{8E0ED851-17B7-2C40-AB91-CB63AA270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2524" y="9414416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2008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Rounded Rectangle 3">
              <a:extLst>
                <a:ext uri="{FF2B5EF4-FFF2-40B4-BE49-F238E27FC236}">
                  <a16:creationId xmlns:a16="http://schemas.microsoft.com/office/drawing/2014/main" id="{4747733E-D1F4-8540-B719-60119676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848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9" name="TextBox 46">
              <a:extLst>
                <a:ext uri="{FF2B5EF4-FFF2-40B4-BE49-F238E27FC236}">
                  <a16:creationId xmlns:a16="http://schemas.microsoft.com/office/drawing/2014/main" id="{DF327A34-31CA-4A4A-9DB9-BECE6E65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9956" y="9414416"/>
              <a:ext cx="1016975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0" name="Rounded Rectangle 3">
              <a:extLst>
                <a:ext uri="{FF2B5EF4-FFF2-40B4-BE49-F238E27FC236}">
                  <a16:creationId xmlns:a16="http://schemas.microsoft.com/office/drawing/2014/main" id="{88947A0C-3759-E448-B18C-92374FC0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7214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1" name="TextBox 46">
              <a:extLst>
                <a:ext uri="{FF2B5EF4-FFF2-40B4-BE49-F238E27FC236}">
                  <a16:creationId xmlns:a16="http://schemas.microsoft.com/office/drawing/2014/main" id="{28F5BFCE-F78D-B245-A7D4-06C3080A8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7229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2" name="Rounded Rectangle 3">
              <a:extLst>
                <a:ext uri="{FF2B5EF4-FFF2-40B4-BE49-F238E27FC236}">
                  <a16:creationId xmlns:a16="http://schemas.microsoft.com/office/drawing/2014/main" id="{5AA71E02-CA4E-304A-A972-C3452FFBC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9580" y="9480614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3" name="TextBox 46">
              <a:extLst>
                <a:ext uri="{FF2B5EF4-FFF2-40B4-BE49-F238E27FC236}">
                  <a16:creationId xmlns:a16="http://schemas.microsoft.com/office/drawing/2014/main" id="{BE7D4CF8-F3BB-1146-99A1-A37808D8E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0153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84" name="Group 86">
              <a:extLst>
                <a:ext uri="{FF2B5EF4-FFF2-40B4-BE49-F238E27FC236}">
                  <a16:creationId xmlns:a16="http://schemas.microsoft.com/office/drawing/2014/main" id="{6F7813CB-ACDC-A548-ADC3-F6AB31AD4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2" y="3187892"/>
              <a:ext cx="3503689" cy="2010086"/>
              <a:chOff x="3581178" y="8722406"/>
              <a:chExt cx="3503689" cy="2010086"/>
            </a:xfrm>
          </p:grpSpPr>
          <p:sp>
            <p:nvSpPr>
              <p:cNvPr id="214" name="TextBox 8">
                <a:extLst>
                  <a:ext uri="{FF2B5EF4-FFF2-40B4-BE49-F238E27FC236}">
                    <a16:creationId xmlns:a16="http://schemas.microsoft.com/office/drawing/2014/main" id="{282BAD2B-BBF4-324B-A5A1-61EB4F3C5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178" y="9439821"/>
                <a:ext cx="3503689" cy="129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90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Unix V7 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introduce el sistema de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chroot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permitiendo cambiar el directorio raíz de un proceso a una nueva ubicación</a:t>
                </a:r>
              </a:p>
            </p:txBody>
          </p:sp>
          <p:sp>
            <p:nvSpPr>
              <p:cNvPr id="215" name="Text Box 27">
                <a:extLst>
                  <a:ext uri="{FF2B5EF4-FFF2-40B4-BE49-F238E27FC236}">
                    <a16:creationId xmlns:a16="http://schemas.microsoft.com/office/drawing/2014/main" id="{CC534917-8867-C740-A03F-10ACF5A6970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84" y="8722406"/>
                <a:ext cx="2574856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Unix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5" name="Group 112">
              <a:extLst>
                <a:ext uri="{FF2B5EF4-FFF2-40B4-BE49-F238E27FC236}">
                  <a16:creationId xmlns:a16="http://schemas.microsoft.com/office/drawing/2014/main" id="{BC0AACB4-F718-AA48-BCBB-2AA73706F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9561" y="3187892"/>
              <a:ext cx="3503689" cy="2240496"/>
              <a:chOff x="3404901" y="8722406"/>
              <a:chExt cx="3503689" cy="2240496"/>
            </a:xfrm>
          </p:grpSpPr>
          <p:sp>
            <p:nvSpPr>
              <p:cNvPr id="212" name="TextBox 8">
                <a:extLst>
                  <a:ext uri="{FF2B5EF4-FFF2-40B4-BE49-F238E27FC236}">
                    <a16:creationId xmlns:a16="http://schemas.microsoft.com/office/drawing/2014/main" id="{6CE67D23-595C-694F-9B67-FFE97F8F09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901" y="9393225"/>
                <a:ext cx="3503689" cy="1569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just" eaLnBrk="1">
                  <a:buClr>
                    <a:srgbClr val="1883CB"/>
                  </a:buClr>
                </a:pP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Free BSD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permite separar un Sistema informático y los clientes que lo consumen por seguridad y administración</a:t>
                </a:r>
              </a:p>
            </p:txBody>
          </p:sp>
          <p:sp>
            <p:nvSpPr>
              <p:cNvPr id="213" name="Text Box 27">
                <a:extLst>
                  <a:ext uri="{FF2B5EF4-FFF2-40B4-BE49-F238E27FC236}">
                    <a16:creationId xmlns:a16="http://schemas.microsoft.com/office/drawing/2014/main" id="{9DA9A531-B40D-D04F-9478-F3B78C6A1BC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5177" y="8722406"/>
                <a:ext cx="350341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Free BSD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6" name="Group 115">
              <a:extLst>
                <a:ext uri="{FF2B5EF4-FFF2-40B4-BE49-F238E27FC236}">
                  <a16:creationId xmlns:a16="http://schemas.microsoft.com/office/drawing/2014/main" id="{97324E6E-904F-234A-962A-DC7EA98A1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4694" y="3187892"/>
              <a:ext cx="3503689" cy="2086603"/>
              <a:chOff x="3505088" y="8722406"/>
              <a:chExt cx="3503689" cy="2086603"/>
            </a:xfrm>
          </p:grpSpPr>
          <p:sp>
            <p:nvSpPr>
              <p:cNvPr id="210" name="TextBox 8">
                <a:extLst>
                  <a:ext uri="{FF2B5EF4-FFF2-40B4-BE49-F238E27FC236}">
                    <a16:creationId xmlns:a16="http://schemas.microsoft.com/office/drawing/2014/main" id="{A7DC3BCC-1A8A-E14C-88D6-2A8740AA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088" y="9393225"/>
                <a:ext cx="3503689" cy="1415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 igual que BSD </a:t>
                </a:r>
                <a:r>
                  <a:rPr lang="es-ES_tradnl" altLang="en-US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es un mecanismo de separación de recursos en un Sistema informático</a:t>
                </a:r>
              </a:p>
            </p:txBody>
          </p:sp>
          <p:sp>
            <p:nvSpPr>
              <p:cNvPr id="211" name="Text Box 27">
                <a:extLst>
                  <a:ext uri="{FF2B5EF4-FFF2-40B4-BE49-F238E27FC236}">
                    <a16:creationId xmlns:a16="http://schemas.microsoft.com/office/drawing/2014/main" id="{0988C677-088E-184D-886F-4947666D31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8722406"/>
                <a:ext cx="267709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Linux </a:t>
                </a:r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VServer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7" name="Group 118">
              <a:extLst>
                <a:ext uri="{FF2B5EF4-FFF2-40B4-BE49-F238E27FC236}">
                  <a16:creationId xmlns:a16="http://schemas.microsoft.com/office/drawing/2014/main" id="{FB0FE400-234B-3048-99E8-353220AC3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1095" y="2840646"/>
              <a:ext cx="4327294" cy="3049407"/>
              <a:chOff x="3306543" y="8375160"/>
              <a:chExt cx="4327294" cy="3049407"/>
            </a:xfrm>
          </p:grpSpPr>
          <p:sp>
            <p:nvSpPr>
              <p:cNvPr id="208" name="TextBox 8">
                <a:extLst>
                  <a:ext uri="{FF2B5EF4-FFF2-40B4-BE49-F238E27FC236}">
                    <a16:creationId xmlns:a16="http://schemas.microsoft.com/office/drawing/2014/main" id="{AAD585C8-5F77-A34F-ABE6-B8AF05BEB3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6543" y="9393232"/>
                <a:ext cx="4327294" cy="203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 controles de recursos del sistema y una separación de límites proporcionados por zonas, que fueron capaces de aprovechar características como instantáneas y clonación de ZFS.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Text Box 27">
                <a:extLst>
                  <a:ext uri="{FF2B5EF4-FFF2-40B4-BE49-F238E27FC236}">
                    <a16:creationId xmlns:a16="http://schemas.microsoft.com/office/drawing/2014/main" id="{E9C6992E-9256-0242-BD2E-9F8A814F63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31224" y="8375160"/>
                <a:ext cx="2960650" cy="1087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Solaris </a:t>
                </a:r>
                <a:b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8" name="Group 121">
              <a:extLst>
                <a:ext uri="{FF2B5EF4-FFF2-40B4-BE49-F238E27FC236}">
                  <a16:creationId xmlns:a16="http://schemas.microsoft.com/office/drawing/2014/main" id="{07005C89-AB39-8A47-9957-84BA474BF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1193" y="3187892"/>
              <a:ext cx="4637761" cy="2702160"/>
              <a:chOff x="3391507" y="8722406"/>
              <a:chExt cx="4637761" cy="2702160"/>
            </a:xfrm>
          </p:grpSpPr>
          <p:sp>
            <p:nvSpPr>
              <p:cNvPr id="206" name="TextBox 8">
                <a:extLst>
                  <a:ext uri="{FF2B5EF4-FFF2-40B4-BE49-F238E27FC236}">
                    <a16:creationId xmlns:a16="http://schemas.microsoft.com/office/drawing/2014/main" id="{289487B5-E799-E74E-B9A6-D90A135D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1507" y="9393225"/>
                <a:ext cx="4637761" cy="2031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 una tecnología de virtualización a nivel de sistema operativo que utiliza un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Linux parcheado para virtualización, aislamiento, administración de recursos y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checkpointing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Text Box 27">
                <a:extLst>
                  <a:ext uri="{FF2B5EF4-FFF2-40B4-BE49-F238E27FC236}">
                    <a16:creationId xmlns:a16="http://schemas.microsoft.com/office/drawing/2014/main" id="{E8AD9EF0-2964-0949-9890-EF7310D658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8722406"/>
                <a:ext cx="158381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OpenVz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9" name="Group 124">
              <a:extLst>
                <a:ext uri="{FF2B5EF4-FFF2-40B4-BE49-F238E27FC236}">
                  <a16:creationId xmlns:a16="http://schemas.microsoft.com/office/drawing/2014/main" id="{902577BD-D963-C046-92D6-050354487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4" y="10474683"/>
              <a:ext cx="3859877" cy="1116683"/>
              <a:chOff x="3581180" y="9162541"/>
              <a:chExt cx="3859877" cy="1116683"/>
            </a:xfrm>
          </p:grpSpPr>
          <p:sp>
            <p:nvSpPr>
              <p:cNvPr id="204" name="TextBox 8">
                <a:extLst>
                  <a:ext uri="{FF2B5EF4-FFF2-40B4-BE49-F238E27FC236}">
                    <a16:creationId xmlns:a16="http://schemas.microsoft.com/office/drawing/2014/main" id="{03B5F962-69A3-E342-BA34-D5A1C0FD3A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5" name="Text Box 27">
                <a:extLst>
                  <a:ext uri="{FF2B5EF4-FFF2-40B4-BE49-F238E27FC236}">
                    <a16:creationId xmlns:a16="http://schemas.microsoft.com/office/drawing/2014/main" id="{445566DA-C3C3-D749-A207-9D15DA6CAF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81180" y="9162541"/>
                <a:ext cx="38319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 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0" name="Group 127">
              <a:extLst>
                <a:ext uri="{FF2B5EF4-FFF2-40B4-BE49-F238E27FC236}">
                  <a16:creationId xmlns:a16="http://schemas.microsoft.com/office/drawing/2014/main" id="{BFB4A9DC-A0FD-C646-A1DB-BA2F16D61B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2028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2" name="TextBox 8">
                <a:extLst>
                  <a:ext uri="{FF2B5EF4-FFF2-40B4-BE49-F238E27FC236}">
                    <a16:creationId xmlns:a16="http://schemas.microsoft.com/office/drawing/2014/main" id="{D68E2823-4F6D-A043-AEE0-C39FC6A99C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3" name="Text Box 27">
                <a:extLst>
                  <a:ext uri="{FF2B5EF4-FFF2-40B4-BE49-F238E27FC236}">
                    <a16:creationId xmlns:a16="http://schemas.microsoft.com/office/drawing/2014/main" id="{13EBA8E8-A159-4E4F-8D45-FE1FAF48C48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44" y="9162541"/>
                <a:ext cx="286586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LCX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1" name="Group 130">
              <a:extLst>
                <a:ext uri="{FF2B5EF4-FFF2-40B4-BE49-F238E27FC236}">
                  <a16:creationId xmlns:a16="http://schemas.microsoft.com/office/drawing/2014/main" id="{0E9C8A97-25C2-A441-A02A-640EF9F4E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6974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0" name="TextBox 131">
                <a:extLst>
                  <a:ext uri="{FF2B5EF4-FFF2-40B4-BE49-F238E27FC236}">
                    <a16:creationId xmlns:a16="http://schemas.microsoft.com/office/drawing/2014/main" id="{8653F4F1-8C35-F649-909A-DFF1332D6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1" name="Text Box 27">
                <a:extLst>
                  <a:ext uri="{FF2B5EF4-FFF2-40B4-BE49-F238E27FC236}">
                    <a16:creationId xmlns:a16="http://schemas.microsoft.com/office/drawing/2014/main" id="{266BE385-1192-0C48-BC7F-9764A64E02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9162541"/>
                <a:ext cx="2625804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Warden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2" name="Group 133">
              <a:extLst>
                <a:ext uri="{FF2B5EF4-FFF2-40B4-BE49-F238E27FC236}">
                  <a16:creationId xmlns:a16="http://schemas.microsoft.com/office/drawing/2014/main" id="{EE31BAC5-3A31-424C-99CF-9F072E1D0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71920" y="10474683"/>
              <a:ext cx="3503689" cy="1116683"/>
              <a:chOff x="3937368" y="9162541"/>
              <a:chExt cx="3503689" cy="1116683"/>
            </a:xfrm>
          </p:grpSpPr>
          <p:sp>
            <p:nvSpPr>
              <p:cNvPr id="198" name="TextBox 8">
                <a:extLst>
                  <a:ext uri="{FF2B5EF4-FFF2-40B4-BE49-F238E27FC236}">
                    <a16:creationId xmlns:a16="http://schemas.microsoft.com/office/drawing/2014/main" id="{BA0ECD01-D26C-ED4F-9A8D-B4AF4B0390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9" name="Text Box 27">
                <a:extLst>
                  <a:ext uri="{FF2B5EF4-FFF2-40B4-BE49-F238E27FC236}">
                    <a16:creationId xmlns:a16="http://schemas.microsoft.com/office/drawing/2014/main" id="{5DE253C2-84D3-E040-B5AB-D36B78BF85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558" y="9162541"/>
                <a:ext cx="2725819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LMCTFY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Group 136">
              <a:extLst>
                <a:ext uri="{FF2B5EF4-FFF2-40B4-BE49-F238E27FC236}">
                  <a16:creationId xmlns:a16="http://schemas.microsoft.com/office/drawing/2014/main" id="{7C582426-4F5D-254F-A033-69F67CBEA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87029" y="10474683"/>
              <a:ext cx="3503714" cy="1116683"/>
              <a:chOff x="3937343" y="9162541"/>
              <a:chExt cx="3503714" cy="1116683"/>
            </a:xfrm>
          </p:grpSpPr>
          <p:sp>
            <p:nvSpPr>
              <p:cNvPr id="196" name="TextBox 8">
                <a:extLst>
                  <a:ext uri="{FF2B5EF4-FFF2-40B4-BE49-F238E27FC236}">
                    <a16:creationId xmlns:a16="http://schemas.microsoft.com/office/drawing/2014/main" id="{84B3498F-6811-064D-9344-1502BFCCC7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7" y="9786778"/>
                <a:ext cx="3503690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7" name="Text Box 27">
                <a:extLst>
                  <a:ext uri="{FF2B5EF4-FFF2-40B4-BE49-F238E27FC236}">
                    <a16:creationId xmlns:a16="http://schemas.microsoft.com/office/drawing/2014/main" id="{EF128CAF-514A-B14E-8765-28736C0A97A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9162541"/>
                <a:ext cx="27258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Docker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" name="TextBox 46">
              <a:extLst>
                <a:ext uri="{FF2B5EF4-FFF2-40B4-BE49-F238E27FC236}">
                  <a16:creationId xmlns:a16="http://schemas.microsoft.com/office/drawing/2014/main" id="{A81BF621-CA56-A74D-AF31-FF031596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590" y="7372826"/>
              <a:ext cx="12851602" cy="1015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2700" b="0" dirty="0">
                  <a:solidFill>
                    <a:srgbClr val="252D30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Unix / Linux container time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5432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152BDC-4F97-2949-B48E-B7A00CF3566C}"/>
              </a:ext>
            </a:extLst>
          </p:cNvPr>
          <p:cNvGrpSpPr/>
          <p:nvPr/>
        </p:nvGrpSpPr>
        <p:grpSpPr>
          <a:xfrm>
            <a:off x="7280392" y="1858971"/>
            <a:ext cx="1781740" cy="2159209"/>
            <a:chOff x="9683156" y="2245342"/>
            <a:chExt cx="1880262" cy="2278603"/>
          </a:xfrm>
          <a:effectLst/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D4E0889-5056-9D4E-9996-4231A1EE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4EE0AA-E2DC-2C4D-B1F7-4E22A6DBD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1265A3-26FE-F341-B239-CE70BAF21191}"/>
              </a:ext>
            </a:extLst>
          </p:cNvPr>
          <p:cNvGrpSpPr/>
          <p:nvPr/>
        </p:nvGrpSpPr>
        <p:grpSpPr>
          <a:xfrm>
            <a:off x="4892413" y="2334979"/>
            <a:ext cx="1781740" cy="2159209"/>
            <a:chOff x="4666657" y="2245342"/>
            <a:chExt cx="1880262" cy="2278603"/>
          </a:xfrm>
          <a:effectLst/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EBAB7BF-D41C-FD40-A477-74DA3427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6309C05-B88C-9045-9992-EB865C700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98C16-9E0F-5343-AFA9-4D64C63737DE}"/>
              </a:ext>
            </a:extLst>
          </p:cNvPr>
          <p:cNvGrpSpPr/>
          <p:nvPr/>
        </p:nvGrpSpPr>
        <p:grpSpPr>
          <a:xfrm>
            <a:off x="2504433" y="2810989"/>
            <a:ext cx="1781740" cy="2159209"/>
            <a:chOff x="7146332" y="2245342"/>
            <a:chExt cx="1880262" cy="2278603"/>
          </a:xfrm>
          <a:effectLst/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9250C5F-93EC-B34D-A6A4-31D1457B7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7F03DC27-AB32-9948-9257-D95EDBB4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330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BE3859-FD99-0547-A11E-4E5309877F9F}"/>
              </a:ext>
            </a:extLst>
          </p:cNvPr>
          <p:cNvSpPr txBox="1"/>
          <p:nvPr/>
        </p:nvSpPr>
        <p:spPr>
          <a:xfrm>
            <a:off x="5734921" y="4658580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 err="1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Vms</a:t>
            </a:r>
            <a:endParaRPr lang="en-US" sz="1502" b="1" dirty="0">
              <a:solidFill>
                <a:schemeClr val="tx1">
                  <a:lumMod val="50000"/>
                </a:schemeClr>
              </a:solidFill>
              <a:latin typeface="Nexa Bold" panose="020000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88C6C-467A-534D-BC1F-B2FF0B353038}"/>
              </a:ext>
            </a:extLst>
          </p:cNvPr>
          <p:cNvSpPr/>
          <p:nvPr/>
        </p:nvSpPr>
        <p:spPr>
          <a:xfrm>
            <a:off x="5734922" y="5037848"/>
            <a:ext cx="1854163" cy="1048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Costoso y poco eficiente.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Complejidad en el manejo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05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2B8D4-1408-044E-96E8-1F2E93202D8F}"/>
              </a:ext>
            </a:extLst>
          </p:cNvPr>
          <p:cNvSpPr txBox="1"/>
          <p:nvPr/>
        </p:nvSpPr>
        <p:spPr>
          <a:xfrm>
            <a:off x="3295699" y="5012658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Bare Metal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4911F9-D9EE-0244-9356-66E464036DA2}"/>
              </a:ext>
            </a:extLst>
          </p:cNvPr>
          <p:cNvSpPr/>
          <p:nvPr/>
        </p:nvSpPr>
        <p:spPr>
          <a:xfrm>
            <a:off x="3295699" y="5382919"/>
            <a:ext cx="2328829" cy="1075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aislamiento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mantenimiento de librerías y versiones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seguridad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31157-E878-E949-B6E7-4B12F5E66FF7}"/>
              </a:ext>
            </a:extLst>
          </p:cNvPr>
          <p:cNvSpPr txBox="1"/>
          <p:nvPr/>
        </p:nvSpPr>
        <p:spPr>
          <a:xfrm>
            <a:off x="7912131" y="4191247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D8C8B4-1421-6046-9F05-1DB84FD56C43}"/>
              </a:ext>
            </a:extLst>
          </p:cNvPr>
          <p:cNvSpPr/>
          <p:nvPr/>
        </p:nvSpPr>
        <p:spPr>
          <a:xfrm>
            <a:off x="7912132" y="4570516"/>
            <a:ext cx="2010295" cy="163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Portable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Inmutable.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dependencias con el OS Host.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Menor </a:t>
            </a:r>
            <a:r>
              <a:rPr lang="es-ES_tradnl" sz="1202" dirty="0" err="1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overhead</a:t>
            </a: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C7B1F5-5E72-5B45-9CCA-C770BBFC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31" b="90000" l="5778" r="93667">
                        <a14:foregroundMark x1="6556" y1="38438" x2="6556" y2="38438"/>
                        <a14:foregroundMark x1="91111" y1="40313" x2="91111" y2="40313"/>
                        <a14:foregroundMark x1="85556" y1="63438" x2="85556" y2="63438"/>
                        <a14:foregroundMark x1="67000" y1="67031" x2="67000" y2="67031"/>
                        <a14:foregroundMark x1="22333" y1="68125" x2="22333" y2="68125"/>
                        <a14:foregroundMark x1="5778" y1="67813" x2="62444" y2="72813"/>
                        <a14:foregroundMark x1="62444" y1="72813" x2="81778" y2="68281"/>
                        <a14:foregroundMark x1="81778" y1="68281" x2="85333" y2="65625"/>
                        <a14:foregroundMark x1="93667" y1="39531" x2="93667" y2="39531"/>
                        <a14:foregroundMark x1="93667" y1="55313" x2="93667" y2="55313"/>
                        <a14:foregroundMark x1="43889" y1="9531" x2="43889" y2="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8146" y="1914223"/>
            <a:ext cx="1452171" cy="103265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51E354A-4AEA-7A4C-B0CD-8201FC781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1" b="90968" l="0" r="38209">
                        <a14:foregroundMark x1="20000" y1="5484" x2="20000" y2="5484"/>
                        <a14:foregroundMark x1="1493" y1="30000" x2="1493" y2="30000"/>
                        <a14:foregroundMark x1="36716" y1="33548" x2="36716" y2="33548"/>
                        <a14:foregroundMark x1="37761" y1="34194" x2="37761" y2="34194"/>
                        <a14:foregroundMark x1="33582" y1="67419" x2="33582" y2="67419"/>
                        <a14:foregroundMark x1="35373" y1="66129" x2="22985" y2="79677"/>
                        <a14:foregroundMark x1="22985" y1="79677" x2="11940" y2="74839"/>
                        <a14:foregroundMark x1="11940" y1="74839" x2="149" y2="60968"/>
                        <a14:foregroundMark x1="25373" y1="70323" x2="25373" y2="70323"/>
                        <a14:foregroundMark x1="22985" y1="74194" x2="22985" y2="74194"/>
                        <a14:foregroundMark x1="21045" y1="76129" x2="21045" y2="76129"/>
                        <a14:foregroundMark x1="20448" y1="76129" x2="2388" y2="53226"/>
                        <a14:foregroundMark x1="38507" y1="44839" x2="38507" y2="44839"/>
                        <a14:foregroundMark x1="37761" y1="31935" x2="37761" y2="31935"/>
                        <a14:foregroundMark x1="38060" y1="31935" x2="38060" y2="31935"/>
                        <a14:foregroundMark x1="19104" y1="2581" x2="19104" y2="2581"/>
                        <a14:foregroundMark x1="22090" y1="90968" x2="22090" y2="90968"/>
                      </a14:backgroundRemoval>
                    </a14:imgEffect>
                  </a14:imgLayer>
                </a14:imgProps>
              </a:ext>
            </a:extLst>
          </a:blip>
          <a:srcRect r="58755" b="6634"/>
          <a:stretch/>
        </p:blipFill>
        <p:spPr>
          <a:xfrm>
            <a:off x="2809765" y="2304085"/>
            <a:ext cx="1154465" cy="120915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4945354-06EC-6E42-B78C-EE8F8EAF82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00" b="70095" l="30577" r="68365">
                        <a14:foregroundMark x1="40577" y1="60893" x2="40577" y2="60893"/>
                        <a14:foregroundMark x1="39712" y1="60622" x2="39712" y2="60622"/>
                        <a14:foregroundMark x1="32692" y1="56834" x2="40577" y2="60217"/>
                        <a14:foregroundMark x1="60673" y1="61028" x2="65769" y2="56834"/>
                        <a14:foregroundMark x1="66923" y1="46008" x2="66923" y2="46008"/>
                        <a14:foregroundMark x1="67981" y1="46414" x2="67981" y2="46414"/>
                        <a14:foregroundMark x1="30769" y1="44926" x2="30769" y2="44926"/>
                        <a14:foregroundMark x1="47788" y1="34371" x2="47788" y2="34371"/>
                        <a14:foregroundMark x1="50096" y1="32341" x2="50096" y2="32341"/>
                        <a14:foregroundMark x1="49615" y1="32341" x2="49615" y2="32341"/>
                        <a14:foregroundMark x1="49712" y1="31935" x2="49712" y2="31935"/>
                        <a14:foregroundMark x1="49327" y1="70230" x2="49327" y2="70230"/>
                        <a14:foregroundMark x1="67692" y1="58728" x2="67692" y2="58728"/>
                        <a14:foregroundMark x1="68365" y1="58457" x2="68365" y2="58457"/>
                        <a14:foregroundMark x1="51635" y1="62382" x2="51635" y2="62382"/>
                        <a14:foregroundMark x1="54327" y1="61434" x2="45673" y2="62788"/>
                        <a14:foregroundMark x1="68269" y1="45602" x2="68269" y2="45602"/>
                        <a14:foregroundMark x1="51250" y1="33018" x2="51250" y2="33018"/>
                        <a14:foregroundMark x1="49038" y1="32206" x2="49038" y2="32206"/>
                        <a14:foregroundMark x1="48077" y1="33018" x2="48077" y2="33018"/>
                        <a14:foregroundMark x1="47500" y1="33153" x2="47500" y2="33153"/>
                        <a14:foregroundMark x1="50962" y1="33018" x2="50962" y2="33018"/>
                        <a14:foregroundMark x1="50385" y1="32206" x2="50385" y2="32206"/>
                        <a14:foregroundMark x1="50577" y1="32341" x2="50577" y2="32341"/>
                        <a14:foregroundMark x1="50962" y1="32612" x2="50962" y2="32612"/>
                        <a14:foregroundMark x1="51538" y1="32747" x2="50385" y2="32341"/>
                        <a14:foregroundMark x1="51635" y1="32747" x2="51635" y2="32747"/>
                        <a14:foregroundMark x1="51923" y1="33018" x2="50288" y2="32341"/>
                        <a14:foregroundMark x1="51635" y1="32612" x2="51635" y2="32612"/>
                        <a14:foregroundMark x1="53173" y1="65359" x2="53173" y2="65359"/>
                      </a14:backgroundRemoval>
                    </a14:imgEffect>
                  </a14:imgLayer>
                </a14:imgProps>
              </a:ext>
            </a:extLst>
          </a:blip>
          <a:srcRect l="28820" t="30983" r="29700" b="25929"/>
          <a:stretch/>
        </p:blipFill>
        <p:spPr>
          <a:xfrm>
            <a:off x="7347452" y="1252825"/>
            <a:ext cx="1647620" cy="12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61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F694A-8D25-B141-9627-9D260DCB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8" y="1846736"/>
            <a:ext cx="3881362" cy="2961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D1552-2937-F341-89D6-43E6D66D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68"/>
          <a:stretch/>
        </p:blipFill>
        <p:spPr>
          <a:xfrm>
            <a:off x="6592830" y="1291328"/>
            <a:ext cx="4333671" cy="228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FF03-93AB-5848-B958-8D26A434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62"/>
          <a:stretch/>
        </p:blipFill>
        <p:spPr>
          <a:xfrm>
            <a:off x="6592830" y="3996775"/>
            <a:ext cx="5006979" cy="1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08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4F7F6-24E4-2745-B843-06AC3F21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98" y="2511115"/>
            <a:ext cx="6555204" cy="32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76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r>
              <a:rPr lang="es-ES_tradnl" dirty="0"/>
              <a:t>Kubernetes provee el llamado manejador de demonios y/o capacidades  de infraestructura que </a:t>
            </a:r>
            <a:r>
              <a:rPr lang="es-ES_tradnl" b="1" dirty="0"/>
              <a:t>escala mejor que cualquier otra solución centralizada </a:t>
            </a:r>
            <a:r>
              <a:rPr lang="es-ES_tradnl" dirty="0"/>
              <a:t>o como </a:t>
            </a:r>
            <a:r>
              <a:rPr lang="es-ES_tradnl" dirty="0" err="1"/>
              <a:t>kelsey</a:t>
            </a:r>
            <a:r>
              <a:rPr lang="es-ES_tradnl" dirty="0"/>
              <a:t> </a:t>
            </a:r>
            <a:r>
              <a:rPr lang="es-ES_tradnl" dirty="0" err="1"/>
              <a:t>hightower</a:t>
            </a:r>
            <a:r>
              <a:rPr lang="es-ES_tradnl" dirty="0"/>
              <a:t> le llama 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También es la llamada la plataforma para construir plataformas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2DEC3-C10D-3D43-B447-A74B209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52" y="3042635"/>
            <a:ext cx="61341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C450ED-CF43-A24D-BBDA-2FA98205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52" y="5114480"/>
            <a:ext cx="6108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9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Kubernetes proporciona infraestructura basada en contenedores con las siguientes características o primitivas base:</a:t>
            </a:r>
          </a:p>
          <a:p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agendar cargas:</a:t>
            </a:r>
            <a:r>
              <a:rPr lang="es-ES_tradnl" sz="1400" dirty="0"/>
              <a:t>  Permite seleccionar por ti el mejor lugar para correr tu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Health-Check</a:t>
            </a:r>
            <a:r>
              <a:rPr lang="es-ES_tradnl" sz="1400" b="1" dirty="0"/>
              <a:t>: </a:t>
            </a:r>
            <a:r>
              <a:rPr lang="es-ES_tradnl" sz="1400" dirty="0"/>
              <a:t>proveyendo mecanismos de verificación para mantener tus contenedores corriendo.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Scaling</a:t>
            </a:r>
            <a:r>
              <a:rPr lang="es-ES_tradnl" sz="1400" b="1" dirty="0"/>
              <a:t>:</a:t>
            </a:r>
            <a:r>
              <a:rPr lang="es-ES_tradnl" sz="1400" dirty="0"/>
              <a:t> Ofrece la capacidad de crecimiento horizontal de aplicación tanto de aplicaciones como de infraestructura.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Services Discovery: </a:t>
            </a:r>
            <a:r>
              <a:rPr lang="es-ES_tradnl" sz="1400" dirty="0"/>
              <a:t>Brindar la capacidad de ubicar donde esta tu servicio.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Balanceo: </a:t>
            </a:r>
            <a:r>
              <a:rPr lang="es-ES_tradnl" sz="1400" dirty="0"/>
              <a:t>Gestiona las cargas hacia un grupo de contenedores.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Almacenamiento: </a:t>
            </a:r>
            <a:r>
              <a:rPr lang="es-ES_tradnl" sz="1400" dirty="0"/>
              <a:t>Capacidad de proveer diferentes sabores de persistencia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Logs</a:t>
            </a:r>
            <a:r>
              <a:rPr lang="es-ES_tradnl" sz="1400" b="1" dirty="0"/>
              <a:t> y monitoreo: </a:t>
            </a:r>
            <a:r>
              <a:rPr lang="es-ES_tradnl" sz="1400" dirty="0"/>
              <a:t>Registro de lo que ocurre en cada contendor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IAM:</a:t>
            </a:r>
            <a:r>
              <a:rPr lang="es-ES_tradnl" sz="1400" dirty="0"/>
              <a:t> Capacidad de generar una identidad y decir a que recursos ingresara.</a:t>
            </a:r>
          </a:p>
        </p:txBody>
      </p:sp>
    </p:spTree>
    <p:extLst>
      <p:ext uri="{BB962C8B-B14F-4D97-AF65-F5344CB8AC3E}">
        <p14:creationId xmlns:p14="http://schemas.microsoft.com/office/powerpoint/2010/main" val="288559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Cosas que tener en cuenta antes de instalar </a:t>
            </a:r>
            <a:r>
              <a:rPr lang="es-ES_tradnl" dirty="0" err="1"/>
              <a:t>kubernetes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38219429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000B5AE-ED7C-3A49-8B8F-75ADFE40E7FE}" vid="{82C7B135-3459-8D4F-A9F9-EAF04252FB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ef3268-6342-4bd7-b524-2e3a4467808c">
      <UserInfo>
        <DisplayName>Jesus Alberto Sanchez Arrieta</DisplayName>
        <AccountId>174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9E35AFA8639141BD06708CCEBC7C65" ma:contentTypeVersion="10" ma:contentTypeDescription="Crear nuevo documento." ma:contentTypeScope="" ma:versionID="7e1f23bb4ddd89be1b4f28ead14382f5">
  <xsd:schema xmlns:xsd="http://www.w3.org/2001/XMLSchema" xmlns:xs="http://www.w3.org/2001/XMLSchema" xmlns:p="http://schemas.microsoft.com/office/2006/metadata/properties" xmlns:ns2="2dc6f88b-a078-492f-91d4-d6a421d8ddd2" xmlns:ns3="36ef3268-6342-4bd7-b524-2e3a4467808c" targetNamespace="http://schemas.microsoft.com/office/2006/metadata/properties" ma:root="true" ma:fieldsID="248c35e1d11d56df518651c2cc6e5164" ns2:_="" ns3:_="">
    <xsd:import namespace="2dc6f88b-a078-492f-91d4-d6a421d8ddd2"/>
    <xsd:import namespace="36ef3268-6342-4bd7-b524-2e3a44678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6f88b-a078-492f-91d4-d6a421d8dd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f3268-6342-4bd7-b524-2e3a446780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9E324-FD09-4775-8221-4A52667E86FE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6ef3268-6342-4bd7-b524-2e3a4467808c"/>
    <ds:schemaRef ds:uri="2dc6f88b-a078-492f-91d4-d6a421d8ddd2"/>
  </ds:schemaRefs>
</ds:datastoreItem>
</file>

<file path=customXml/itemProps2.xml><?xml version="1.0" encoding="utf-8"?>
<ds:datastoreItem xmlns:ds="http://schemas.openxmlformats.org/officeDocument/2006/customXml" ds:itemID="{1A37FF2A-EE2D-41FF-8E2E-E56952E72294}">
  <ds:schemaRefs>
    <ds:schemaRef ds:uri="2dc6f88b-a078-492f-91d4-d6a421d8ddd2"/>
    <ds:schemaRef ds:uri="36ef3268-6342-4bd7-b524-2e3a44678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23F145-856D-4B19-8FAB-448882BF14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1757</TotalTime>
  <Words>866</Words>
  <Application>Microsoft Macintosh PowerPoint</Application>
  <PresentationFormat>Widescreen</PresentationFormat>
  <Paragraphs>222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Impact</vt:lpstr>
      <vt:lpstr>Nexa Bold</vt:lpstr>
      <vt:lpstr>Segoe UI Light</vt:lpstr>
      <vt:lpstr>Tema do Office</vt:lpstr>
      <vt:lpstr>GC – Hybrid Cloud &amp; Multi-Cloud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Alberto Otero García</dc:creator>
  <cp:keywords/>
  <dc:description/>
  <cp:lastModifiedBy>Jesus Alberto Sanchez Arrieta</cp:lastModifiedBy>
  <cp:revision>64</cp:revision>
  <cp:lastPrinted>2019-05-20T17:39:41Z</cp:lastPrinted>
  <dcterms:created xsi:type="dcterms:W3CDTF">2019-05-20T17:16:22Z</dcterms:created>
  <dcterms:modified xsi:type="dcterms:W3CDTF">2020-05-08T06:00:29Z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0x010100789E35AFA8639141BD06708CCEBC7C65</vt:lpwstr>
  </property>
</Properties>
</file>